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3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3C7DF-5BD8-4A71-A9C6-5B56F0CEBF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6D5D-8CD7-4DE4-B154-E820D799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6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3C7DF-5BD8-4A71-A9C6-5B56F0CEBF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6D5D-8CD7-4DE4-B154-E820D799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7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3C7DF-5BD8-4A71-A9C6-5B56F0CEBF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6D5D-8CD7-4DE4-B154-E820D799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58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3C7DF-5BD8-4A71-A9C6-5B56F0CEBF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6D5D-8CD7-4DE4-B154-E820D7995E6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7772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3C7DF-5BD8-4A71-A9C6-5B56F0CEBF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6D5D-8CD7-4DE4-B154-E820D799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27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3C7DF-5BD8-4A71-A9C6-5B56F0CEBF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6D5D-8CD7-4DE4-B154-E820D799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50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3C7DF-5BD8-4A71-A9C6-5B56F0CEBF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6D5D-8CD7-4DE4-B154-E820D799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90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3C7DF-5BD8-4A71-A9C6-5B56F0CEBF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6D5D-8CD7-4DE4-B154-E820D799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2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3C7DF-5BD8-4A71-A9C6-5B56F0CEBF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6D5D-8CD7-4DE4-B154-E820D799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3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3C7DF-5BD8-4A71-A9C6-5B56F0CEBF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6D5D-8CD7-4DE4-B154-E820D799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3C7DF-5BD8-4A71-A9C6-5B56F0CEBF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6D5D-8CD7-4DE4-B154-E820D799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56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3C7DF-5BD8-4A71-A9C6-5B56F0CEBF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6D5D-8CD7-4DE4-B154-E820D799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06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3C7DF-5BD8-4A71-A9C6-5B56F0CEBF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6D5D-8CD7-4DE4-B154-E820D799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23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3C7DF-5BD8-4A71-A9C6-5B56F0CEBF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6D5D-8CD7-4DE4-B154-E820D799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23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3C7DF-5BD8-4A71-A9C6-5B56F0CEBF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6D5D-8CD7-4DE4-B154-E820D799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82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3C7DF-5BD8-4A71-A9C6-5B56F0CEBF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6D5D-8CD7-4DE4-B154-E820D799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58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3C7DF-5BD8-4A71-A9C6-5B56F0CEBF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6D5D-8CD7-4DE4-B154-E820D799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5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3C7DF-5BD8-4A71-A9C6-5B56F0CEBF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6D5D-8CD7-4DE4-B154-E820D799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11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7D3C7DF-5BD8-4A71-A9C6-5B56F0CEBF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E2D6D5D-8CD7-4DE4-B154-E820D7995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1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38FF4-0CCF-481A-A1D6-A4519BB3EE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Waterway </a:t>
            </a:r>
            <a:br>
              <a:rPr lang="en-US" dirty="0"/>
            </a:br>
            <a:r>
              <a:rPr lang="en-US" dirty="0"/>
              <a:t>Cleanups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3CEF5E-9FD3-44F0-886F-F32098FF1C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Planning and Implementing</a:t>
            </a:r>
          </a:p>
        </p:txBody>
      </p:sp>
    </p:spTree>
    <p:extLst>
      <p:ext uri="{BB962C8B-B14F-4D97-AF65-F5344CB8AC3E}">
        <p14:creationId xmlns:p14="http://schemas.microsoft.com/office/powerpoint/2010/main" val="1888047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F256D-9CBE-48A8-8AE5-1FAC2175D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54091-E298-42C7-A423-61FB1D775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Amy Thomaides</a:t>
            </a:r>
          </a:p>
          <a:p>
            <a:r>
              <a:rPr lang="en-US" dirty="0"/>
              <a:t>athomaides@sanmarcostx.gov</a:t>
            </a:r>
          </a:p>
        </p:txBody>
      </p:sp>
      <p:pic>
        <p:nvPicPr>
          <p:cNvPr id="5" name="Picture 4" descr="A picture containing outdoor, grass, ground&#10;&#10;Description automatically generated">
            <a:extLst>
              <a:ext uri="{FF2B5EF4-FFF2-40B4-BE49-F238E27FC236}">
                <a16:creationId xmlns:a16="http://schemas.microsoft.com/office/drawing/2014/main" id="{80C55C73-ABF9-49D0-8E7B-F73B38A4E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08" y="729798"/>
            <a:ext cx="2113384" cy="281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1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2">
            <a:extLst>
              <a:ext uri="{FF2B5EF4-FFF2-40B4-BE49-F238E27FC236}">
                <a16:creationId xmlns:a16="http://schemas.microsoft.com/office/drawing/2014/main" id="{E77D5960-B3B3-4AE1-8BBD-3C55D906A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id="{9CB45896-DF82-4158-8135-BB4EF2219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40EB365E-3181-4CB3-9344-A19E734A0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9" name="Picture 2">
            <a:extLst>
              <a:ext uri="{FF2B5EF4-FFF2-40B4-BE49-F238E27FC236}">
                <a16:creationId xmlns:a16="http://schemas.microsoft.com/office/drawing/2014/main" id="{BC5DFD5B-FBF8-4DA4-8334-E301342BE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xas Rivers Protection Association">
            <a:extLst>
              <a:ext uri="{FF2B5EF4-FFF2-40B4-BE49-F238E27FC236}">
                <a16:creationId xmlns:a16="http://schemas.microsoft.com/office/drawing/2014/main" id="{9102111A-A4F5-4AE2-AB5C-BF888C222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5903" y="2572335"/>
            <a:ext cx="5135784" cy="1705431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040">
            <a:extLst>
              <a:ext uri="{FF2B5EF4-FFF2-40B4-BE49-F238E27FC236}">
                <a16:creationId xmlns:a16="http://schemas.microsoft.com/office/drawing/2014/main" id="{9B2245DD-E679-4B98-AC14-04FB0F31A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94AF8-0F2F-4417-A6EE-E08803E2E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448" y="3514987"/>
            <a:ext cx="5503178" cy="237762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Started in 1985 by the TRPA-38</a:t>
            </a:r>
            <a:r>
              <a:rPr lang="en-US" sz="22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 Annual </a:t>
            </a:r>
          </a:p>
          <a:p>
            <a:pPr marL="0" indent="0" algn="ctr">
              <a:buNone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Whole 75 Miles- Upper and Lower </a:t>
            </a:r>
          </a:p>
          <a:p>
            <a:pPr marL="0" indent="0" algn="ctr">
              <a:buNone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San Marcos River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BAF9F5-01E0-4152-95E9-A7319D55C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57486"/>
            <a:ext cx="4175471" cy="31319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Short History: Annual Great Texas River Clean Up</a:t>
            </a: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8031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0ED36-CFC6-4157-8B48-515F8B0F3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F3906-5673-4B7E-9D15-B545A3C4330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3" y="1847461"/>
            <a:ext cx="4703255" cy="447869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Donations</a:t>
            </a:r>
          </a:p>
          <a:p>
            <a:pPr lvl="1"/>
            <a:r>
              <a:rPr lang="en-US" dirty="0"/>
              <a:t>Monetary</a:t>
            </a:r>
          </a:p>
          <a:p>
            <a:pPr lvl="1"/>
            <a:r>
              <a:rPr lang="en-US" dirty="0"/>
              <a:t>In Kind</a:t>
            </a:r>
          </a:p>
          <a:p>
            <a:r>
              <a:rPr lang="en-US" dirty="0"/>
              <a:t>Google Map and Sign up</a:t>
            </a:r>
          </a:p>
          <a:p>
            <a:pPr lvl="1"/>
            <a:r>
              <a:rPr lang="en-US" dirty="0"/>
              <a:t>Interactive map for clean up Locations</a:t>
            </a:r>
          </a:p>
          <a:p>
            <a:pPr lvl="1"/>
            <a:r>
              <a:rPr lang="en-US" dirty="0"/>
              <a:t>Sign Up Genius for specific locations</a:t>
            </a:r>
          </a:p>
          <a:p>
            <a:pPr lvl="1"/>
            <a:r>
              <a:rPr lang="en-US" dirty="0"/>
              <a:t>Some Walkups</a:t>
            </a:r>
          </a:p>
          <a:p>
            <a:r>
              <a:rPr lang="en-US" dirty="0"/>
              <a:t>Meeting and Training</a:t>
            </a:r>
          </a:p>
          <a:p>
            <a:pPr lvl="1"/>
            <a:r>
              <a:rPr lang="en-US" dirty="0"/>
              <a:t>MS4 information training</a:t>
            </a:r>
          </a:p>
          <a:p>
            <a:pPr lvl="1"/>
            <a:r>
              <a:rPr lang="en-US" dirty="0"/>
              <a:t>Watershed breakout</a:t>
            </a:r>
          </a:p>
          <a:p>
            <a:r>
              <a:rPr lang="en-US" dirty="0"/>
              <a:t>Supplies</a:t>
            </a:r>
          </a:p>
          <a:p>
            <a:pPr lvl="1"/>
            <a:r>
              <a:rPr lang="en-US" dirty="0"/>
              <a:t>Bags, Grabbers, gloves</a:t>
            </a:r>
          </a:p>
          <a:p>
            <a:pPr lvl="1"/>
            <a:r>
              <a:rPr lang="en-US" dirty="0"/>
              <a:t>Shirts</a:t>
            </a:r>
          </a:p>
          <a:p>
            <a:r>
              <a:rPr lang="en-US" dirty="0"/>
              <a:t>Food</a:t>
            </a:r>
          </a:p>
          <a:p>
            <a:pPr lvl="1"/>
            <a:r>
              <a:rPr lang="en-US" dirty="0"/>
              <a:t>Tacos</a:t>
            </a:r>
          </a:p>
          <a:p>
            <a:pPr lvl="1"/>
            <a:r>
              <a:rPr lang="en-US" dirty="0"/>
              <a:t>Pizza</a:t>
            </a:r>
          </a:p>
          <a:p>
            <a:pPr lvl="1"/>
            <a:endParaRPr lang="en-US" dirty="0"/>
          </a:p>
        </p:txBody>
      </p:sp>
      <p:pic>
        <p:nvPicPr>
          <p:cNvPr id="6" name="Content Placeholder 5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D9F66DCD-2A67-41B3-AE63-56D52984D27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50" y="2099142"/>
            <a:ext cx="5353050" cy="3975754"/>
          </a:xfrm>
        </p:spPr>
      </p:pic>
    </p:spTree>
    <p:extLst>
      <p:ext uri="{BB962C8B-B14F-4D97-AF65-F5344CB8AC3E}">
        <p14:creationId xmlns:p14="http://schemas.microsoft.com/office/powerpoint/2010/main" val="2860014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FBE8C-F2F5-4FD1-A0D8-BBCB13734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Clean up areas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91FD89-BBF7-4D6B-8DE4-916551BA2CD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3761" y="2348301"/>
            <a:ext cx="4424986" cy="366994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964367-5A7C-4403-B0D1-1976B06F8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264" y="2348300"/>
            <a:ext cx="6770731" cy="366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64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06C8-DCE9-443F-88C0-AF892242A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Watershed </a:t>
            </a:r>
            <a:r>
              <a:rPr lang="en-US" u="sng" dirty="0"/>
              <a:t>Breakout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776A68-21E2-4FD9-B5CB-FA069F353B0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/>
          <a:stretch/>
        </p:blipFill>
        <p:spPr>
          <a:xfrm>
            <a:off x="5972723" y="609600"/>
            <a:ext cx="4410567" cy="51816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0C146-C803-4C43-85EE-8B82311E5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Watershed</a:t>
            </a:r>
          </a:p>
          <a:p>
            <a:r>
              <a:rPr lang="en-US" dirty="0"/>
              <a:t>Watershed Leader</a:t>
            </a:r>
          </a:p>
          <a:p>
            <a:r>
              <a:rPr lang="en-US" dirty="0"/>
              <a:t>Watershed assistant</a:t>
            </a:r>
          </a:p>
          <a:p>
            <a:r>
              <a:rPr lang="en-US" dirty="0"/>
              <a:t>Floater</a:t>
            </a:r>
          </a:p>
          <a:p>
            <a:r>
              <a:rPr lang="en-US" dirty="0"/>
              <a:t>Crew leaders</a:t>
            </a:r>
          </a:p>
          <a:p>
            <a:r>
              <a:rPr lang="en-US" dirty="0"/>
              <a:t>Backpacks</a:t>
            </a:r>
          </a:p>
          <a:p>
            <a:r>
              <a:rPr lang="en-US" dirty="0"/>
              <a:t>Water Cooler</a:t>
            </a:r>
          </a:p>
        </p:txBody>
      </p:sp>
    </p:spTree>
    <p:extLst>
      <p:ext uri="{BB962C8B-B14F-4D97-AF65-F5344CB8AC3E}">
        <p14:creationId xmlns:p14="http://schemas.microsoft.com/office/powerpoint/2010/main" val="819333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1F289C2-69BB-4644-AD45-7EDC8D927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Watershed Maps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28EF8B7-08A2-4A00-9956-12C6C13C12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7810444"/>
              </p:ext>
            </p:extLst>
          </p:nvPr>
        </p:nvGraphicFramePr>
        <p:xfrm>
          <a:off x="184557" y="1795243"/>
          <a:ext cx="6287819" cy="4068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3317008" imgH="15087344" progId="Acrobat.Document.DC">
                  <p:embed/>
                </p:oleObj>
              </mc:Choice>
              <mc:Fallback>
                <p:oleObj name="Acrobat Document" r:id="rId2" imgW="23317008" imgH="1508734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4557" y="1795243"/>
                        <a:ext cx="6287819" cy="4068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7D7FCCCB-1EC3-4B96-9FD5-C83863401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800" y="618517"/>
            <a:ext cx="2494227" cy="37258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E777BE-EC8A-48B8-88BF-93DAEF7ED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4271" y="3444560"/>
            <a:ext cx="4899221" cy="312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84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D251B-5DD0-422A-B75F-941392E39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 Up Day- Begins!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A77312-AB5F-4245-8EC7-D00CE6829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45" y="2457903"/>
            <a:ext cx="5701004" cy="3206814"/>
          </a:xfrm>
          <a:prstGeom prst="rect">
            <a:avLst/>
          </a:prstGeom>
        </p:spPr>
      </p:pic>
      <p:pic>
        <p:nvPicPr>
          <p:cNvPr id="5" name="Content Placeholder 4" descr="A picture containing grass, outdoor, person, sky&#10;&#10;Description automatically generated">
            <a:extLst>
              <a:ext uri="{FF2B5EF4-FFF2-40B4-BE49-F238E27FC236}">
                <a16:creationId xmlns:a16="http://schemas.microsoft.com/office/drawing/2014/main" id="{7761D3ED-79FA-4421-B0BF-41BC450D206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293" y="3751392"/>
            <a:ext cx="3865919" cy="2899439"/>
          </a:xfrm>
        </p:spPr>
      </p:pic>
      <p:pic>
        <p:nvPicPr>
          <p:cNvPr id="6" name="Picture 5" descr="A group of people in red shirts&#10;&#10;Description automatically generated with low confidence">
            <a:extLst>
              <a:ext uri="{FF2B5EF4-FFF2-40B4-BE49-F238E27FC236}">
                <a16:creationId xmlns:a16="http://schemas.microsoft.com/office/drawing/2014/main" id="{5A6161E1-CF2D-4F3F-B475-2BDD46EEA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772" y="2413616"/>
            <a:ext cx="3567404" cy="26755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602F87-61E7-4AB9-B9C0-A54800B432FE}"/>
              </a:ext>
            </a:extLst>
          </p:cNvPr>
          <p:cNvSpPr txBox="1"/>
          <p:nvPr/>
        </p:nvSpPr>
        <p:spPr>
          <a:xfrm>
            <a:off x="520117" y="5723260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 in and getting shirt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09DFCF-E998-4185-8B84-9A0CF586AB18}"/>
              </a:ext>
            </a:extLst>
          </p:cNvPr>
          <p:cNvSpPr txBox="1"/>
          <p:nvPr/>
        </p:nvSpPr>
        <p:spPr>
          <a:xfrm>
            <a:off x="8430600" y="6040182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Getting tacos and meeting friends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7F4171-58EB-4303-8646-20D1469F122B}"/>
              </a:ext>
            </a:extLst>
          </p:cNvPr>
          <p:cNvSpPr txBox="1"/>
          <p:nvPr/>
        </p:nvSpPr>
        <p:spPr>
          <a:xfrm>
            <a:off x="6979640" y="2550253"/>
            <a:ext cx="1200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Instructions</a:t>
            </a:r>
          </a:p>
        </p:txBody>
      </p:sp>
    </p:spTree>
    <p:extLst>
      <p:ext uri="{BB962C8B-B14F-4D97-AF65-F5344CB8AC3E}">
        <p14:creationId xmlns:p14="http://schemas.microsoft.com/office/powerpoint/2010/main" val="959332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8DF11-6520-44D8-A95B-300950DC9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281" y="-76854"/>
            <a:ext cx="10364451" cy="1596177"/>
          </a:xfrm>
        </p:spPr>
        <p:txBody>
          <a:bodyPr/>
          <a:lstStyle/>
          <a:p>
            <a:r>
              <a:rPr lang="en-US" dirty="0"/>
              <a:t>Clean Up Day- Getting it Done!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D13D88-1471-4434-8B11-454A5DF94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66" y="1858652"/>
            <a:ext cx="1889449" cy="2519265"/>
          </a:xfrm>
          <a:prstGeom prst="rect">
            <a:avLst/>
          </a:prstGeom>
        </p:spPr>
      </p:pic>
      <p:pic>
        <p:nvPicPr>
          <p:cNvPr id="8" name="Picture 7" descr="A picture containing outdoor, tree, green, boat&#10;&#10;Description automatically generated">
            <a:extLst>
              <a:ext uri="{FF2B5EF4-FFF2-40B4-BE49-F238E27FC236}">
                <a16:creationId xmlns:a16="http://schemas.microsoft.com/office/drawing/2014/main" id="{5BA3AFF5-7F2D-4B8F-9A8B-09B05923F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46" y="4157028"/>
            <a:ext cx="2886269" cy="2164702"/>
          </a:xfrm>
          <a:prstGeom prst="rect">
            <a:avLst/>
          </a:prstGeom>
        </p:spPr>
      </p:pic>
      <p:pic>
        <p:nvPicPr>
          <p:cNvPr id="12" name="Picture 11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A2BA6197-90A8-4623-BFEA-6A2B97942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621" y="1445442"/>
            <a:ext cx="3599413" cy="2699560"/>
          </a:xfrm>
          <a:prstGeom prst="rect">
            <a:avLst/>
          </a:prstGeom>
        </p:spPr>
      </p:pic>
      <p:pic>
        <p:nvPicPr>
          <p:cNvPr id="5" name="Content Placeholder 4" descr="A group of people outside&#10;&#10;Description automatically generated with low confidence">
            <a:extLst>
              <a:ext uri="{FF2B5EF4-FFF2-40B4-BE49-F238E27FC236}">
                <a16:creationId xmlns:a16="http://schemas.microsoft.com/office/drawing/2014/main" id="{945A3809-5A7C-4EE0-82E1-8E89342A636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685" y="3539924"/>
            <a:ext cx="4807047" cy="2699559"/>
          </a:xfrm>
        </p:spPr>
      </p:pic>
      <p:pic>
        <p:nvPicPr>
          <p:cNvPr id="16" name="Picture 15" descr="A group of people working in a field&#10;&#10;Description automatically generated with medium confidence">
            <a:extLst>
              <a:ext uri="{FF2B5EF4-FFF2-40B4-BE49-F238E27FC236}">
                <a16:creationId xmlns:a16="http://schemas.microsoft.com/office/drawing/2014/main" id="{16356166-9599-4F8B-801F-D872F9F6B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5" r="17467"/>
          <a:stretch/>
        </p:blipFill>
        <p:spPr>
          <a:xfrm>
            <a:off x="3146105" y="4534054"/>
            <a:ext cx="4163511" cy="2232944"/>
          </a:xfrm>
          <a:prstGeom prst="rect">
            <a:avLst/>
          </a:prstGeom>
        </p:spPr>
      </p:pic>
      <p:pic>
        <p:nvPicPr>
          <p:cNvPr id="18" name="Picture 17" descr="A group of people wearing orange shirts&#10;&#10;Description automatically generated with medium confidence">
            <a:extLst>
              <a:ext uri="{FF2B5EF4-FFF2-40B4-BE49-F238E27FC236}">
                <a16:creationId xmlns:a16="http://schemas.microsoft.com/office/drawing/2014/main" id="{B45CFC88-790E-450E-91F9-C52BB642B8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46" y="1638240"/>
            <a:ext cx="3358384" cy="2518788"/>
          </a:xfrm>
          <a:prstGeom prst="rect">
            <a:avLst/>
          </a:prstGeom>
        </p:spPr>
      </p:pic>
      <p:pic>
        <p:nvPicPr>
          <p:cNvPr id="20" name="Picture 19" descr="A picture containing outdoor, sky, ground, standing&#10;&#10;Description automatically generated">
            <a:extLst>
              <a:ext uri="{FF2B5EF4-FFF2-40B4-BE49-F238E27FC236}">
                <a16:creationId xmlns:a16="http://schemas.microsoft.com/office/drawing/2014/main" id="{88C09EB6-14A6-4F94-BDA6-06171E2823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9" t="24490" r="14910" b="13741"/>
          <a:stretch/>
        </p:blipFill>
        <p:spPr>
          <a:xfrm>
            <a:off x="2326636" y="2079540"/>
            <a:ext cx="2293273" cy="269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9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A6610-4B0D-DC20-BDDC-D7FF186F4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Totals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B81F246-CF41-A43D-8A2D-17EADA3F4B6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9470805"/>
              </p:ext>
            </p:extLst>
          </p:nvPr>
        </p:nvGraphicFramePr>
        <p:xfrm>
          <a:off x="1989588" y="2773447"/>
          <a:ext cx="3582099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7782">
                  <a:extLst>
                    <a:ext uri="{9D8B030D-6E8A-4147-A177-3AD203B41FA5}">
                      <a16:colId xmlns:a16="http://schemas.microsoft.com/office/drawing/2014/main" val="1085218961"/>
                    </a:ext>
                  </a:extLst>
                </a:gridCol>
                <a:gridCol w="951535">
                  <a:extLst>
                    <a:ext uri="{9D8B030D-6E8A-4147-A177-3AD203B41FA5}">
                      <a16:colId xmlns:a16="http://schemas.microsoft.com/office/drawing/2014/main" val="1123264193"/>
                    </a:ext>
                  </a:extLst>
                </a:gridCol>
                <a:gridCol w="1097179">
                  <a:extLst>
                    <a:ext uri="{9D8B030D-6E8A-4147-A177-3AD203B41FA5}">
                      <a16:colId xmlns:a16="http://schemas.microsoft.com/office/drawing/2014/main" val="3192209391"/>
                    </a:ext>
                  </a:extLst>
                </a:gridCol>
                <a:gridCol w="815603">
                  <a:extLst>
                    <a:ext uri="{9D8B030D-6E8A-4147-A177-3AD203B41FA5}">
                      <a16:colId xmlns:a16="http://schemas.microsoft.com/office/drawing/2014/main" val="2347351482"/>
                    </a:ext>
                  </a:extLst>
                </a:gridCol>
              </a:tblGrid>
              <a:tr h="3637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494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3,430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068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31,377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10,480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451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167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14,370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15,080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3248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5,570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1,970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578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6,865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1,380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934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19,605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1,786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01073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BE17430-E811-2A91-F200-B46F8BA61B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0399157"/>
              </p:ext>
            </p:extLst>
          </p:nvPr>
        </p:nvGraphicFramePr>
        <p:xfrm>
          <a:off x="6620312" y="2768367"/>
          <a:ext cx="3582099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7782">
                  <a:extLst>
                    <a:ext uri="{9D8B030D-6E8A-4147-A177-3AD203B41FA5}">
                      <a16:colId xmlns:a16="http://schemas.microsoft.com/office/drawing/2014/main" val="1085218961"/>
                    </a:ext>
                  </a:extLst>
                </a:gridCol>
                <a:gridCol w="951535">
                  <a:extLst>
                    <a:ext uri="{9D8B030D-6E8A-4147-A177-3AD203B41FA5}">
                      <a16:colId xmlns:a16="http://schemas.microsoft.com/office/drawing/2014/main" val="1123264193"/>
                    </a:ext>
                  </a:extLst>
                </a:gridCol>
                <a:gridCol w="1097179">
                  <a:extLst>
                    <a:ext uri="{9D8B030D-6E8A-4147-A177-3AD203B41FA5}">
                      <a16:colId xmlns:a16="http://schemas.microsoft.com/office/drawing/2014/main" val="3192209391"/>
                    </a:ext>
                  </a:extLst>
                </a:gridCol>
                <a:gridCol w="815603">
                  <a:extLst>
                    <a:ext uri="{9D8B030D-6E8A-4147-A177-3AD203B41FA5}">
                      <a16:colId xmlns:a16="http://schemas.microsoft.com/office/drawing/2014/main" val="23473514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494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2,940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068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4,840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451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1,740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167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2,355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3248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578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2,355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934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10,610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01073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3FC21F3-735B-7411-3E01-F4E6F9939CDC}"/>
              </a:ext>
            </a:extLst>
          </p:cNvPr>
          <p:cNvSpPr txBox="1"/>
          <p:nvPr/>
        </p:nvSpPr>
        <p:spPr>
          <a:xfrm>
            <a:off x="3323620" y="2306864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7586D-A31C-DBC9-FF6B-86FE56851E65}"/>
              </a:ext>
            </a:extLst>
          </p:cNvPr>
          <p:cNvSpPr txBox="1"/>
          <p:nvPr/>
        </p:nvSpPr>
        <p:spPr>
          <a:xfrm>
            <a:off x="8114068" y="2214694"/>
            <a:ext cx="594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FALL</a:t>
            </a:r>
          </a:p>
        </p:txBody>
      </p:sp>
    </p:spTree>
    <p:extLst>
      <p:ext uri="{BB962C8B-B14F-4D97-AF65-F5344CB8AC3E}">
        <p14:creationId xmlns:p14="http://schemas.microsoft.com/office/powerpoint/2010/main" val="3606859430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F84EA47FF1A145AD79110475ECDC6B" ma:contentTypeVersion="15" ma:contentTypeDescription="Create a new document." ma:contentTypeScope="" ma:versionID="f136c3dfa256c2fbaa611783c1eff145">
  <xsd:schema xmlns:xsd="http://www.w3.org/2001/XMLSchema" xmlns:xs="http://www.w3.org/2001/XMLSchema" xmlns:p="http://schemas.microsoft.com/office/2006/metadata/properties" xmlns:ns2="89a63847-2df5-44f8-862d-b4dbe32e98e8" xmlns:ns3="e4fb5553-aafa-454f-b137-9ca0fe53db3e" targetNamespace="http://schemas.microsoft.com/office/2006/metadata/properties" ma:root="true" ma:fieldsID="bec09a51f6fcad7353286df5dc220a06" ns2:_="" ns3:_="">
    <xsd:import namespace="89a63847-2df5-44f8-862d-b4dbe32e98e8"/>
    <xsd:import namespace="e4fb5553-aafa-454f-b137-9ca0fe53db3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a63847-2df5-44f8-862d-b4dbe32e98e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3" nillable="true" ma:displayName="Taxonomy Catch All Column" ma:hidden="true" ma:list="{1c31026e-f3ba-4d23-82b1-dfc66294f88d}" ma:internalName="TaxCatchAll" ma:showField="CatchAllData" ma:web="89a63847-2df5-44f8-862d-b4dbe32e98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fb5553-aafa-454f-b137-9ca0fe53db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306b19a-0a55-4e64-86f6-504fd8e262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75D039-9673-47AD-A453-66DBFCE288ED}"/>
</file>

<file path=customXml/itemProps2.xml><?xml version="1.0" encoding="utf-8"?>
<ds:datastoreItem xmlns:ds="http://schemas.openxmlformats.org/officeDocument/2006/customXml" ds:itemID="{17FC28F9-C789-4885-8158-1469DCE7C020}"/>
</file>

<file path=customXml/itemProps3.xml><?xml version="1.0" encoding="utf-8"?>
<ds:datastoreItem xmlns:ds="http://schemas.openxmlformats.org/officeDocument/2006/customXml" ds:itemID="{A3118B66-77AF-4F19-83EA-C85FD87BB624}"/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340</TotalTime>
  <Words>190</Words>
  <Application>Microsoft Office PowerPoint</Application>
  <PresentationFormat>Widescreen</PresentationFormat>
  <Paragraphs>106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Tw Cen MT</vt:lpstr>
      <vt:lpstr>Droplet</vt:lpstr>
      <vt:lpstr>Acrobat Document</vt:lpstr>
      <vt:lpstr>Waterway  Cleanups</vt:lpstr>
      <vt:lpstr>Short History: Annual Great Texas River Clean Up  </vt:lpstr>
      <vt:lpstr>Planning </vt:lpstr>
      <vt:lpstr>Mapping Clean up areas</vt:lpstr>
      <vt:lpstr>Watershed Breakout</vt:lpstr>
      <vt:lpstr>Watershed Maps</vt:lpstr>
      <vt:lpstr>Clean Up Day- Begins!</vt:lpstr>
      <vt:lpstr>Clean Up Day- Getting it Done!</vt:lpstr>
      <vt:lpstr>Totals 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Waterway  Cleanups</dc:title>
  <dc:creator>Amy Thomaides</dc:creator>
  <cp:lastModifiedBy>Thomaides, Amy</cp:lastModifiedBy>
  <cp:revision>7</cp:revision>
  <dcterms:created xsi:type="dcterms:W3CDTF">2023-02-01T16:51:02Z</dcterms:created>
  <dcterms:modified xsi:type="dcterms:W3CDTF">2024-01-09T18:25:44Z</dcterms:modified>
</cp:coreProperties>
</file>